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6" r:id="rId2"/>
    <p:sldId id="313" r:id="rId3"/>
    <p:sldId id="314" r:id="rId4"/>
    <p:sldId id="403" r:id="rId5"/>
    <p:sldId id="710" r:id="rId6"/>
    <p:sldId id="807" r:id="rId7"/>
    <p:sldId id="809" r:id="rId8"/>
    <p:sldId id="810" r:id="rId9"/>
    <p:sldId id="811" r:id="rId10"/>
    <p:sldId id="812" r:id="rId11"/>
    <p:sldId id="813" r:id="rId12"/>
    <p:sldId id="814" r:id="rId13"/>
    <p:sldId id="815" r:id="rId14"/>
    <p:sldId id="749" r:id="rId15"/>
    <p:sldId id="750" r:id="rId16"/>
    <p:sldId id="751" r:id="rId17"/>
    <p:sldId id="752" r:id="rId18"/>
    <p:sldId id="753" r:id="rId19"/>
    <p:sldId id="754" r:id="rId20"/>
    <p:sldId id="755" r:id="rId21"/>
    <p:sldId id="756" r:id="rId22"/>
    <p:sldId id="274" r:id="rId23"/>
    <p:sldId id="298" r:id="rId24"/>
    <p:sldId id="29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712" autoAdjust="0"/>
  </p:normalViewPr>
  <p:slideViewPr>
    <p:cSldViewPr>
      <p:cViewPr>
        <p:scale>
          <a:sx n="50" d="100"/>
          <a:sy n="50" d="100"/>
        </p:scale>
        <p:origin x="1168" y="4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93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ttman, Barry" userId="bff186cd-6ce8-41ba-8e8c-e85cdef216de" providerId="ADAL" clId="{6B81FCC9-EF7B-48B6-89E6-C3408D281F12}"/>
  </pc:docChgLst>
  <pc:docChgLst>
    <pc:chgData name="Wittman, Barry" userId="bff186cd-6ce8-41ba-8e8c-e85cdef216de" providerId="ADAL" clId="{7B1D5778-E2E7-4E58-97FE-C1E5D4976C0B}"/>
  </pc:docChgLst>
  <pc:docChgLst>
    <pc:chgData name="Wittman, Barry" userId="bff186cd-6ce8-41ba-8e8c-e85cdef216de" providerId="ADAL" clId="{8828B07D-690C-4631-80EC-ACA5F286CD88}"/>
  </pc:docChgLst>
  <pc:docChgLst>
    <pc:chgData name="Wittman, Barry" userId="bff186cd-6ce8-41ba-8e8c-e85cdef216de" providerId="ADAL" clId="{07BCF96F-5A66-4F59-B598-C066D4CF353D}"/>
  </pc:docChgLst>
  <pc:docChgLst>
    <pc:chgData name="Wittman, Barry" userId="bff186cd-6ce8-41ba-8e8c-e85cdef216de" providerId="ADAL" clId="{62D27B2C-8304-4490-8D47-9853EB30F051}"/>
  </pc:docChgLst>
  <pc:docChgLst>
    <pc:chgData name="Wittman, Barry" userId="bff186cd-6ce8-41ba-8e8c-e85cdef216de" providerId="ADAL" clId="{08E5F746-5F08-44E1-B1C0-778848F953F5}"/>
  </pc:docChgLst>
  <pc:docChgLst>
    <pc:chgData name="Wittman, Barry" userId="bff186cd-6ce8-41ba-8e8c-e85cdef216de" providerId="ADAL" clId="{89AC908D-E577-48B3-B929-6A7569139FFF}"/>
  </pc:docChgLst>
  <pc:docChgLst>
    <pc:chgData name="Wittman, Barry" userId="bff186cd-6ce8-41ba-8e8c-e85cdef216de" providerId="ADAL" clId="{9A9F1373-88D9-4977-B7C6-D1F482155040}"/>
  </pc:docChgLst>
  <pc:docChgLst>
    <pc:chgData name="Wittman, Barry" userId="bff186cd-6ce8-41ba-8e8c-e85cdef216de" providerId="ADAL" clId="{22F31E92-4A9D-4F90-BD05-0310E5B82914}"/>
  </pc:docChgLst>
  <pc:docChgLst>
    <pc:chgData name="Wittman, Barry" userId="bff186cd-6ce8-41ba-8e8c-e85cdef216de" providerId="ADAL" clId="{2448C1A6-9CB1-46F6-8BD4-46E1D129AF2D}"/>
  </pc:docChgLst>
  <pc:docChgLst>
    <pc:chgData name="Wittman, Barry" userId="bff186cd-6ce8-41ba-8e8c-e85cdef216de" providerId="ADAL" clId="{8786A680-E38F-4E95-893E-B5C654A947EC}"/>
    <pc:docChg chg="addSld modSld">
      <pc:chgData name="Wittman, Barry" userId="bff186cd-6ce8-41ba-8e8c-e85cdef216de" providerId="ADAL" clId="{8786A680-E38F-4E95-893E-B5C654A947EC}" dt="2026-08-19T16:19:46.085" v="128" actId="20577"/>
      <pc:docMkLst>
        <pc:docMk/>
      </pc:docMkLst>
      <pc:sldChg chg="modSp">
        <pc:chgData name="Wittman, Barry" userId="bff186cd-6ce8-41ba-8e8c-e85cdef216de" providerId="ADAL" clId="{8786A680-E38F-4E95-893E-B5C654A947EC}" dt="2026-08-19T16:14:42.222" v="6" actId="20577"/>
        <pc:sldMkLst>
          <pc:docMk/>
          <pc:sldMk cId="0" sldId="256"/>
        </pc:sldMkLst>
        <pc:spChg chg="mod">
          <ac:chgData name="Wittman, Barry" userId="bff186cd-6ce8-41ba-8e8c-e85cdef216de" providerId="ADAL" clId="{8786A680-E38F-4E95-893E-B5C654A947EC}" dt="2026-08-19T16:14:42.222" v="6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 modAnim">
        <pc:chgData name="Wittman, Barry" userId="bff186cd-6ce8-41ba-8e8c-e85cdef216de" providerId="ADAL" clId="{8786A680-E38F-4E95-893E-B5C654A947EC}" dt="2026-08-19T16:19:30.616" v="127" actId="20577"/>
        <pc:sldMkLst>
          <pc:docMk/>
          <pc:sldMk cId="0" sldId="297"/>
        </pc:sldMkLst>
        <pc:spChg chg="mod">
          <ac:chgData name="Wittman, Barry" userId="bff186cd-6ce8-41ba-8e8c-e85cdef216de" providerId="ADAL" clId="{8786A680-E38F-4E95-893E-B5C654A947EC}" dt="2026-08-19T16:19:30.616" v="127" actId="20577"/>
          <ac:spMkLst>
            <pc:docMk/>
            <pc:sldMk cId="0" sldId="297"/>
            <ac:spMk id="5" creationId="{00000000-0000-0000-0000-000000000000}"/>
          </ac:spMkLst>
        </pc:spChg>
      </pc:sldChg>
      <pc:sldChg chg="modSp modAnim">
        <pc:chgData name="Wittman, Barry" userId="bff186cd-6ce8-41ba-8e8c-e85cdef216de" providerId="ADAL" clId="{8786A680-E38F-4E95-893E-B5C654A947EC}" dt="2026-08-19T16:18:45.931" v="72" actId="20577"/>
        <pc:sldMkLst>
          <pc:docMk/>
          <pc:sldMk cId="0" sldId="298"/>
        </pc:sldMkLst>
        <pc:spChg chg="mod">
          <ac:chgData name="Wittman, Barry" userId="bff186cd-6ce8-41ba-8e8c-e85cdef216de" providerId="ADAL" clId="{8786A680-E38F-4E95-893E-B5C654A947EC}" dt="2026-08-19T16:18:45.931" v="72" actId="20577"/>
          <ac:spMkLst>
            <pc:docMk/>
            <pc:sldMk cId="0" sldId="298"/>
            <ac:spMk id="3" creationId="{00000000-0000-0000-0000-000000000000}"/>
          </ac:spMkLst>
        </pc:spChg>
      </pc:sldChg>
      <pc:sldChg chg="modSp modAnim">
        <pc:chgData name="Wittman, Barry" userId="bff186cd-6ce8-41ba-8e8c-e85cdef216de" providerId="ADAL" clId="{8786A680-E38F-4E95-893E-B5C654A947EC}" dt="2026-08-19T16:14:56.241" v="45" actId="20577"/>
        <pc:sldMkLst>
          <pc:docMk/>
          <pc:sldMk cId="0" sldId="313"/>
        </pc:sldMkLst>
        <pc:spChg chg="mod">
          <ac:chgData name="Wittman, Barry" userId="bff186cd-6ce8-41ba-8e8c-e85cdef216de" providerId="ADAL" clId="{8786A680-E38F-4E95-893E-B5C654A947EC}" dt="2026-08-19T16:14:56.241" v="45" actId="20577"/>
          <ac:spMkLst>
            <pc:docMk/>
            <pc:sldMk cId="0" sldId="313"/>
            <ac:spMk id="3" creationId="{00000000-0000-0000-0000-000000000000}"/>
          </ac:spMkLst>
        </pc:spChg>
      </pc:sldChg>
      <pc:sldChg chg="modSp">
        <pc:chgData name="Wittman, Barry" userId="bff186cd-6ce8-41ba-8e8c-e85cdef216de" providerId="ADAL" clId="{8786A680-E38F-4E95-893E-B5C654A947EC}" dt="2026-08-19T16:19:46.085" v="128" actId="20577"/>
        <pc:sldMkLst>
          <pc:docMk/>
          <pc:sldMk cId="3687201430" sldId="403"/>
        </pc:sldMkLst>
        <pc:spChg chg="mod">
          <ac:chgData name="Wittman, Barry" userId="bff186cd-6ce8-41ba-8e8c-e85cdef216de" providerId="ADAL" clId="{8786A680-E38F-4E95-893E-B5C654A947EC}" dt="2026-08-19T16:19:46.085" v="128" actId="20577"/>
          <ac:spMkLst>
            <pc:docMk/>
            <pc:sldMk cId="3687201430" sldId="403"/>
            <ac:spMk id="2" creationId="{00000000-0000-0000-0000-000000000000}"/>
          </ac:spMkLst>
        </pc:spChg>
      </pc:sldChg>
      <pc:sldChg chg="modSp">
        <pc:chgData name="Wittman, Barry" userId="bff186cd-6ce8-41ba-8e8c-e85cdef216de" providerId="ADAL" clId="{8786A680-E38F-4E95-893E-B5C654A947EC}" dt="2026-08-19T16:16:58.603" v="69" actId="6549"/>
        <pc:sldMkLst>
          <pc:docMk/>
          <pc:sldMk cId="1972013057" sldId="755"/>
        </pc:sldMkLst>
        <pc:spChg chg="mod">
          <ac:chgData name="Wittman, Barry" userId="bff186cd-6ce8-41ba-8e8c-e85cdef216de" providerId="ADAL" clId="{8786A680-E38F-4E95-893E-B5C654A947EC}" dt="2026-08-19T16:16:58.603" v="69" actId="6549"/>
          <ac:spMkLst>
            <pc:docMk/>
            <pc:sldMk cId="1972013057" sldId="755"/>
            <ac:spMk id="3" creationId="{00000000-0000-0000-0000-000000000000}"/>
          </ac:spMkLst>
        </pc:spChg>
      </pc:sldChg>
      <pc:sldChg chg="modSp">
        <pc:chgData name="Wittman, Barry" userId="bff186cd-6ce8-41ba-8e8c-e85cdef216de" providerId="ADAL" clId="{8786A680-E38F-4E95-893E-B5C654A947EC}" dt="2026-08-19T16:17:47.303" v="70"/>
        <pc:sldMkLst>
          <pc:docMk/>
          <pc:sldMk cId="1445628081" sldId="763"/>
        </pc:sldMkLst>
        <pc:spChg chg="mod">
          <ac:chgData name="Wittman, Barry" userId="bff186cd-6ce8-41ba-8e8c-e85cdef216de" providerId="ADAL" clId="{8786A680-E38F-4E95-893E-B5C654A947EC}" dt="2026-08-19T16:17:47.303" v="70"/>
          <ac:spMkLst>
            <pc:docMk/>
            <pc:sldMk cId="1445628081" sldId="763"/>
            <ac:spMk id="2" creationId="{00000000-0000-0000-0000-000000000000}"/>
          </ac:spMkLst>
        </pc:spChg>
      </pc:sldChg>
      <pc:sldChg chg="add">
        <pc:chgData name="Wittman, Barry" userId="bff186cd-6ce8-41ba-8e8c-e85cdef216de" providerId="ADAL" clId="{8786A680-E38F-4E95-893E-B5C654A947EC}" dt="2026-08-19T16:15:30.559" v="46"/>
        <pc:sldMkLst>
          <pc:docMk/>
          <pc:sldMk cId="3961059242" sldId="809"/>
        </pc:sldMkLst>
      </pc:sldChg>
      <pc:sldChg chg="add">
        <pc:chgData name="Wittman, Barry" userId="bff186cd-6ce8-41ba-8e8c-e85cdef216de" providerId="ADAL" clId="{8786A680-E38F-4E95-893E-B5C654A947EC}" dt="2026-08-19T16:15:30.559" v="46"/>
        <pc:sldMkLst>
          <pc:docMk/>
          <pc:sldMk cId="3725701634" sldId="810"/>
        </pc:sldMkLst>
      </pc:sldChg>
      <pc:sldChg chg="add">
        <pc:chgData name="Wittman, Barry" userId="bff186cd-6ce8-41ba-8e8c-e85cdef216de" providerId="ADAL" clId="{8786A680-E38F-4E95-893E-B5C654A947EC}" dt="2026-08-19T16:15:30.559" v="46"/>
        <pc:sldMkLst>
          <pc:docMk/>
          <pc:sldMk cId="2847708553" sldId="811"/>
        </pc:sldMkLst>
      </pc:sldChg>
      <pc:sldChg chg="modSp modAnim">
        <pc:chgData name="Wittman, Barry" userId="bff186cd-6ce8-41ba-8e8c-e85cdef216de" providerId="ADAL" clId="{8786A680-E38F-4E95-893E-B5C654A947EC}" dt="2026-08-19T16:16:28.552" v="68" actId="20577"/>
        <pc:sldMkLst>
          <pc:docMk/>
          <pc:sldMk cId="3741420944" sldId="813"/>
        </pc:sldMkLst>
        <pc:spChg chg="mod">
          <ac:chgData name="Wittman, Barry" userId="bff186cd-6ce8-41ba-8e8c-e85cdef216de" providerId="ADAL" clId="{8786A680-E38F-4E95-893E-B5C654A947EC}" dt="2026-08-19T16:16:25.971" v="66" actId="20577"/>
          <ac:spMkLst>
            <pc:docMk/>
            <pc:sldMk cId="3741420944" sldId="813"/>
            <ac:spMk id="3" creationId="{00000000-0000-0000-0000-000000000000}"/>
          </ac:spMkLst>
        </pc:spChg>
      </pc:sldChg>
      <pc:sldChg chg="modSp">
        <pc:chgData name="Wittman, Barry" userId="bff186cd-6ce8-41ba-8e8c-e85cdef216de" providerId="ADAL" clId="{8786A680-E38F-4E95-893E-B5C654A947EC}" dt="2026-08-19T16:18:35.610" v="71" actId="6549"/>
        <pc:sldMkLst>
          <pc:docMk/>
          <pc:sldMk cId="1548980517" sldId="815"/>
        </pc:sldMkLst>
        <pc:spChg chg="mod">
          <ac:chgData name="Wittman, Barry" userId="bff186cd-6ce8-41ba-8e8c-e85cdef216de" providerId="ADAL" clId="{8786A680-E38F-4E95-893E-B5C654A947EC}" dt="2026-08-19T16:18:35.610" v="71" actId="6549"/>
          <ac:spMkLst>
            <pc:docMk/>
            <pc:sldMk cId="1548980517" sldId="815"/>
            <ac:spMk id="2" creationId="{CC0A0F66-C8D5-4743-A812-F1479A4A44C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7FE8EF-7E1D-4CC2-BD9F-B1936C0AC818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068796-915B-4F4F-972A-93A5DBC278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6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1" y="0"/>
            <a:ext cx="12191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55848"/>
            <a:ext cx="107696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8798560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 bwMode="ltGray">
          <a:xfrm>
            <a:off x="8863584" y="0"/>
            <a:ext cx="33528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274641"/>
            <a:ext cx="2540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1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377460"/>
            <a:ext cx="51152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744" y="118872"/>
            <a:ext cx="10684256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936"/>
            <a:ext cx="53848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3848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98988"/>
            <a:ext cx="5386917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495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698988"/>
            <a:ext cx="5389033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4951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84" y="152400"/>
            <a:ext cx="3364992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837" y="1743134"/>
            <a:ext cx="7894188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784" y="1730018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5448"/>
            <a:ext cx="3366867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71741" y="1484808"/>
            <a:ext cx="8329863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728216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9456" y="1170432"/>
            <a:ext cx="3364992" cy="201168"/>
          </a:xfrm>
        </p:spPr>
        <p:txBody>
          <a:bodyPr/>
          <a:lstStyle/>
          <a:p>
            <a:fld id="{8A57E976-8075-4937-B12C-3CC32E54B430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1170432"/>
            <a:ext cx="6925056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19104" y="1170432"/>
            <a:ext cx="978485" cy="201168"/>
          </a:xfrm>
        </p:spPr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Rectangle 6"/>
          <p:cNvSpPr/>
          <p:nvPr/>
        </p:nvSpPr>
        <p:spPr bwMode="ltGray">
          <a:xfrm>
            <a:off x="1" y="1"/>
            <a:ext cx="12191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5192"/>
            <a:ext cx="109728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A57E976-8075-4937-B12C-3CC32E54B430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173136&amp;picture=water-pitcher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 2230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1 - Friday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Orders of 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1 &lt;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, then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&lt; 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baseline="30000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 &lt; 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baseline="30000" dirty="0"/>
              </a:p>
              <a:p>
                <a:pPr lvl="1"/>
                <a:r>
                  <a:rPr lang="en-US" dirty="0"/>
                  <a:t>…</a:t>
                </a:r>
              </a:p>
              <a:p>
                <a:r>
                  <a:rPr lang="en-US" dirty="0"/>
                  <a:t>So, for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sym typeface="Symbol"/>
                      </a:rPr>
                      <m:t>∈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ℝ</m:t>
                    </m:r>
                  </m:oMath>
                </a14:m>
                <a:r>
                  <a:rPr lang="en-US" dirty="0">
                    <a:sym typeface="Symbol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𝑟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 &lt; 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𝑠</m:t>
                    </m:r>
                  </m:oMath>
                </a14:m>
                <a:r>
                  <a:rPr lang="en-US" dirty="0">
                    <a:sym typeface="Symbol"/>
                  </a:rPr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 &gt; 1</m:t>
                    </m:r>
                  </m:oMath>
                </a14:m>
                <a:r>
                  <a:rPr lang="en-US" dirty="0">
                    <a:sym typeface="Symbol"/>
                  </a:rPr>
                  <a:t>,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sym typeface="Symbol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Symbol"/>
                          </a:rPr>
                          <m:t>𝑟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 &lt; 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  <a:sym typeface="Symbol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Symbol"/>
                          </a:rPr>
                          <m:t>𝑠</m:t>
                        </m:r>
                      </m:sup>
                    </m:sSup>
                  </m:oMath>
                </a14:m>
                <a:endParaRPr lang="en-US" i="1" baseline="30000" dirty="0">
                  <a:sym typeface="Symbol"/>
                </a:endParaRPr>
              </a:p>
              <a:p>
                <a:pPr lvl="1"/>
                <a:r>
                  <a:rPr lang="en-US" dirty="0">
                    <a:sym typeface="Symbol"/>
                  </a:rPr>
                  <a:t>By extension,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sym typeface="Symbol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Symbol"/>
                          </a:rPr>
                          <m:t>𝑟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𝑖𝑠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 </m:t>
                    </m:r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  <a:sym typeface="Symbol"/>
                      </a:rPr>
                      <m:t>O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  <a:sym typeface="Symbol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Symbol"/>
                          </a:rPr>
                          <m:t>𝑠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endParaRPr lang="en-US" dirty="0">
                  <a:sym typeface="Symbol"/>
                </a:endParaRPr>
              </a:p>
              <a:p>
                <a:pPr>
                  <a:buNone/>
                </a:pPr>
                <a:endParaRPr lang="en-US" dirty="0">
                  <a:sym typeface="Symbol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5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99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Proving bounds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Prove 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Θ</m:t>
                    </m:r>
                  </m:oMath>
                </a14:m>
                <a:r>
                  <a:rPr lang="en-US" dirty="0">
                    <a:sym typeface="Symbol"/>
                  </a:rPr>
                  <a:t> bound for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= 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– 1)(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+ 1)</m:t>
                    </m:r>
                  </m:oMath>
                </a14:m>
                <a:r>
                  <a:rPr lang="en-US" dirty="0"/>
                  <a:t> for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ℝ</m:t>
                    </m:r>
                  </m:oMath>
                </a14:m>
                <a:endParaRPr lang="en-US" dirty="0">
                  <a:sym typeface="Symbol"/>
                </a:endParaRPr>
              </a:p>
              <a:p>
                <a:endParaRPr lang="en-US" dirty="0"/>
              </a:p>
              <a:p>
                <a:r>
                  <a:rPr lang="en-US" dirty="0"/>
                  <a:t>Prove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is not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Hint:  Proof by contradiction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1420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Polynomials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be a polynomial with degree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i="1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=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 +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</m:sSub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… +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baseline="-25000" dirty="0"/>
              </a:p>
              <a:p>
                <a:r>
                  <a:rPr lang="en-US" dirty="0"/>
                  <a:t>By extension from the previous results,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is a positive real, then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for all integers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𝑛</m:t>
                    </m:r>
                  </m:oMath>
                </a14:m>
                <a:endParaRPr lang="en-US" i="1" dirty="0">
                  <a:sym typeface="Symbol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for all integers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𝑛</m:t>
                    </m:r>
                  </m:oMath>
                </a14:m>
                <a:endParaRPr lang="en-US" i="1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𝑖𝑠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Θ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  <a:sym typeface="Symbol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Symbol"/>
                          </a:rPr>
                          <m:t>𝑛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endParaRPr lang="en-US" dirty="0">
                  <a:sym typeface="Symbol"/>
                </a:endParaRPr>
              </a:p>
              <a:p>
                <a:r>
                  <a:rPr lang="en-US" dirty="0">
                    <a:sym typeface="Symbol"/>
                  </a:rPr>
                  <a:t>Furthermore, l</a:t>
                </a:r>
                <a:r>
                  <a:rPr lang="en-US" dirty="0"/>
                  <a:t>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be a polynomial with degree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i="1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=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 +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</m:sSub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… +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baseline="-25000" dirty="0"/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dirty="0"/>
                  <a:t> are positive </a:t>
                </a:r>
                <a:r>
                  <a:rPr lang="en-US" dirty="0" err="1"/>
                  <a:t>reals</a:t>
                </a:r>
                <a:r>
                  <a:rPr lang="en-US" dirty="0"/>
                  <a:t>, then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)/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for real numbers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&gt; 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 − 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𝑚</m:t>
                    </m:r>
                  </m:oMath>
                </a14:m>
                <a:endParaRPr lang="en-US" i="1" dirty="0">
                  <a:sym typeface="Symbol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)/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:r>
                  <a:rPr lang="en-US" b="1" dirty="0"/>
                  <a:t>not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err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𝑐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for real numbers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latin typeface="Cambria Math" panose="02040503050406030204" pitchFamily="18" charset="0"/>
                        <a:sym typeface="Symbol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  <a:sym typeface="Symbol"/>
                      </a:rPr>
                      <m:t> − </m:t>
                    </m:r>
                    <m:r>
                      <a:rPr lang="en-US" i="1" dirty="0">
                        <a:latin typeface="Cambria Math" panose="02040503050406030204" pitchFamily="18" charset="0"/>
                        <a:sym typeface="Symbol"/>
                      </a:rPr>
                      <m:t>𝑚</m:t>
                    </m:r>
                  </m:oMath>
                </a14:m>
                <a:endParaRPr lang="en-US" i="1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)/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Θ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  <a:sym typeface="Symbol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Symbol"/>
                          </a:rPr>
                          <m:t>𝑛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Symbol"/>
                          </a:rPr>
                          <m:t>−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Symbol"/>
                          </a:rPr>
                          <m:t>𝑚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>
                  <a:sym typeface="Symbol"/>
                </a:endParaRP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713" b="-2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492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A0F66-C8D5-4743-A812-F1479A4A4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Efficiency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0C7E5C-876D-4693-947D-303CF4400A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Three-Sentence Summary</a:t>
            </a:r>
          </a:p>
        </p:txBody>
      </p:sp>
    </p:spTree>
    <p:extLst>
      <p:ext uri="{BB962C8B-B14F-4D97-AF65-F5344CB8AC3E}">
        <p14:creationId xmlns:p14="http://schemas.microsoft.com/office/powerpoint/2010/main" val="1548980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Efficiency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170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Extending notation to algorithms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We can easily extend our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Ω</m:t>
                    </m:r>
                  </m:oMath>
                </a14:m>
                <a:r>
                  <a:rPr lang="en-US" dirty="0">
                    <a:sym typeface="Symbol"/>
                  </a:rPr>
                  <a:t>-,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  <a:sym typeface="Symbol"/>
                      </a:rPr>
                      <m:t>O</m:t>
                    </m:r>
                  </m:oMath>
                </a14:m>
                <a:r>
                  <a:rPr lang="en-US" dirty="0">
                    <a:sym typeface="Symbol"/>
                  </a:rPr>
                  <a:t>-,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Θ</m:t>
                    </m:r>
                  </m:oMath>
                </a14:m>
                <a:r>
                  <a:rPr lang="en-US" dirty="0">
                    <a:sym typeface="Symbol"/>
                  </a:rPr>
                  <a:t>-</a:t>
                </a:r>
                <a:r>
                  <a:rPr lang="en-US" dirty="0"/>
                  <a:t> notations to analyzing the running time of algorithms</a:t>
                </a:r>
              </a:p>
              <a:p>
                <a:r>
                  <a:rPr lang="en-US" dirty="0"/>
                  <a:t>Imagine that an algorithm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is composed of some number of elementary operations (usually arithmetic, storing variables, etc.)</a:t>
                </a:r>
              </a:p>
              <a:p>
                <a:r>
                  <a:rPr lang="en-US" dirty="0"/>
                  <a:t>We can imagine that the running time is tied purely to the number of operations</a:t>
                </a:r>
              </a:p>
              <a:p>
                <a:r>
                  <a:rPr lang="en-US" dirty="0"/>
                  <a:t>This is, of course, a lie</a:t>
                </a:r>
              </a:p>
              <a:p>
                <a:pPr lvl="1"/>
                <a:r>
                  <a:rPr lang="en-US" dirty="0"/>
                  <a:t>Not all operations take the same amount of time</a:t>
                </a:r>
              </a:p>
              <a:p>
                <a:pPr lvl="1"/>
                <a:r>
                  <a:rPr lang="en-US" dirty="0"/>
                  <a:t>Even the </a:t>
                </a:r>
                <a:r>
                  <a:rPr lang="en-US" b="1" dirty="0"/>
                  <a:t>same</a:t>
                </a:r>
                <a:r>
                  <a:rPr lang="en-US" dirty="0"/>
                  <a:t> operation takes different amounts of time depending on caching, disk access, etc.</a:t>
                </a:r>
              </a:p>
              <a:p>
                <a:pPr lvl="1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581" r="-1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396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First, assume that the number of operations performed by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on input size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is dependent only 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, not the values of the data</a:t>
                </a:r>
              </a:p>
              <a:p>
                <a:pPr lvl="1"/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Θ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, we say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𝐴</m:t>
                    </m:r>
                  </m:oMath>
                </a14:m>
                <a:r>
                  <a:rPr lang="en-US" dirty="0">
                    <a:sym typeface="Symbol"/>
                  </a:rPr>
                  <a:t> </a:t>
                </a:r>
                <a:r>
                  <a:rPr lang="en-US" b="1" dirty="0">
                    <a:sym typeface="Symbol"/>
                  </a:rPr>
                  <a:t>is</a:t>
                </a:r>
                <a:r>
                  <a:rPr lang="en-US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Θ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 or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𝐴</m:t>
                    </m:r>
                  </m:oMath>
                </a14:m>
                <a:r>
                  <a:rPr lang="en-US" b="1" dirty="0">
                    <a:sym typeface="Symbol"/>
                  </a:rPr>
                  <a:t> is of order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endParaRPr lang="en-US" dirty="0">
                  <a:sym typeface="Symbol"/>
                </a:endParaRPr>
              </a:p>
              <a:p>
                <a:r>
                  <a:rPr lang="en-US" dirty="0">
                    <a:sym typeface="Symbol"/>
                  </a:rPr>
                  <a:t>If the number of operations depends not only 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𝑛</m:t>
                    </m:r>
                  </m:oMath>
                </a14:m>
                <a:r>
                  <a:rPr lang="en-US" dirty="0">
                    <a:sym typeface="Symbol"/>
                  </a:rPr>
                  <a:t> but also on the values of the data</a:t>
                </a:r>
              </a:p>
              <a:p>
                <a:pPr lvl="1"/>
                <a:r>
                  <a:rPr lang="en-US" dirty="0">
                    <a:sym typeface="Symbol"/>
                  </a:rPr>
                  <a:t>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dirty="0">
                    <a:sym typeface="Symbol"/>
                  </a:rPr>
                  <a:t> be the </a:t>
                </a:r>
                <a:r>
                  <a:rPr lang="en-US" b="1" dirty="0">
                    <a:sym typeface="Symbol"/>
                  </a:rPr>
                  <a:t>minimum</a:t>
                </a:r>
                <a:r>
                  <a:rPr lang="en-US" dirty="0">
                    <a:sym typeface="Symbol"/>
                  </a:rPr>
                  <a:t> number of operations 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Θ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, then we say that </a:t>
                </a:r>
                <a:r>
                  <a:rPr lang="en-US" b="1" dirty="0">
                    <a:sym typeface="Symbol"/>
                  </a:rPr>
                  <a:t>in the best case</a:t>
                </a:r>
                <a:r>
                  <a:rPr lang="en-US" dirty="0">
                    <a:sym typeface="Symbol"/>
                  </a:rPr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𝐴</m:t>
                    </m:r>
                  </m:oMath>
                </a14:m>
                <a:r>
                  <a:rPr lang="en-US" dirty="0">
                    <a:sym typeface="Symbol"/>
                  </a:rPr>
                  <a:t> </a:t>
                </a:r>
                <a:r>
                  <a:rPr lang="en-US" b="1" dirty="0">
                    <a:sym typeface="Symbol"/>
                  </a:rPr>
                  <a:t>is</a:t>
                </a:r>
                <a:r>
                  <a:rPr lang="en-US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Θ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 or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𝐴</m:t>
                    </m:r>
                  </m:oMath>
                </a14:m>
                <a:r>
                  <a:rPr lang="en-US" b="1" dirty="0">
                    <a:sym typeface="Symbol"/>
                  </a:rPr>
                  <a:t> has a best case order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endParaRPr lang="en-US" dirty="0">
                  <a:sym typeface="Symbol"/>
                </a:endParaRPr>
              </a:p>
              <a:p>
                <a:pPr lvl="1"/>
                <a:r>
                  <a:rPr lang="en-US" dirty="0">
                    <a:sym typeface="Symbol"/>
                  </a:rPr>
                  <a:t>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𝑤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dirty="0">
                    <a:sym typeface="Symbol"/>
                  </a:rPr>
                  <a:t> be the </a:t>
                </a:r>
                <a:r>
                  <a:rPr lang="en-US" b="1" dirty="0">
                    <a:sym typeface="Symbol"/>
                  </a:rPr>
                  <a:t>maximum</a:t>
                </a:r>
                <a:r>
                  <a:rPr lang="en-US" dirty="0">
                    <a:sym typeface="Symbol"/>
                  </a:rPr>
                  <a:t> number of operations 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Θ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, then we say that </a:t>
                </a:r>
                <a:r>
                  <a:rPr lang="en-US" b="1" dirty="0">
                    <a:sym typeface="Symbol"/>
                  </a:rPr>
                  <a:t>in the worst case</a:t>
                </a:r>
                <a:r>
                  <a:rPr lang="en-US" dirty="0">
                    <a:sym typeface="Symbol"/>
                  </a:rPr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 </m:t>
                    </m:r>
                  </m:oMath>
                </a14:m>
                <a:r>
                  <a:rPr lang="en-US" b="1" dirty="0">
                    <a:sym typeface="Symbol"/>
                  </a:rPr>
                  <a:t>is</a:t>
                </a:r>
                <a:r>
                  <a:rPr lang="en-US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Θ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 or that </a:t>
                </a:r>
                <a:r>
                  <a:rPr lang="en-US" b="1" dirty="0">
                    <a:sym typeface="Symbol"/>
                  </a:rPr>
                  <a:t>A has a worst case order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581" r="-778" b="-1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270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194727748"/>
                  </p:ext>
                </p:extLst>
              </p:nvPr>
            </p:nvGraphicFramePr>
            <p:xfrm>
              <a:off x="609600" y="1676400"/>
              <a:ext cx="10972800" cy="5029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208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2560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64159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946399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628650">
                    <a:tc gridSpan="5"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Approximate Time for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i="1" dirty="0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sz="2000" i="1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000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000" i="1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en-US" sz="2000" dirty="0"/>
                            <a:t> Operations</a:t>
                          </a:r>
                          <a:r>
                            <a:rPr lang="en-US" sz="2000" baseline="0" dirty="0"/>
                            <a:t> Assuming One Operation Per Nanosecond</a:t>
                          </a:r>
                          <a:endParaRPr lang="en-US" sz="20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2865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000" b="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 = 10</m:t>
                                </m:r>
                              </m:oMath>
                            </m:oMathPara>
                          </a14:m>
                          <a:endParaRPr lang="en-US" sz="2000" b="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 = 1,000</m:t>
                                </m:r>
                              </m:oMath>
                            </m:oMathPara>
                          </a14:m>
                          <a:endParaRPr lang="en-US" sz="2000" b="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 = 100,000</m:t>
                                </m:r>
                              </m:oMath>
                            </m:oMathPara>
                          </a14:m>
                          <a:endParaRPr lang="en-US" sz="2000" b="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 = 10,000,000</m:t>
                                </m:r>
                              </m:oMath>
                            </m:oMathPara>
                          </a14:m>
                          <a:endParaRPr lang="en-US" sz="2000" b="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2865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000" b="0" i="0" dirty="0" smtClean="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e>
                                  <m:sub>
                                    <m: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000" b="0" i="1" baseline="0" dirty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000" b="0" i="1" baseline="0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en-US" sz="2000" b="0" i="1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3.3×</m:t>
                              </m:r>
                              <m:sSup>
                                <m:sSupPr>
                                  <m:ctrlP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−9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/>
                            <a:t> s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−8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/>
                            <a:t> s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1.7×</m:t>
                              </m:r>
                              <m:sSup>
                                <m:sSupPr>
                                  <m:ctrlP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−8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/>
                            <a:t> s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2.3×</m:t>
                              </m:r>
                              <m:sSup>
                                <m:sSupPr>
                                  <m:ctrlP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−8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/>
                            <a:t> s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2865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en-US" sz="2000" b="0" i="1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−8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/>
                            <a:t> s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0" i="1" baseline="0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baseline="0" dirty="0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b="0" i="1" baseline="0" dirty="0" smtClean="0">
                                      <a:latin typeface="Cambria Math" panose="02040503050406030204" pitchFamily="18" charset="0"/>
                                    </a:rPr>
                                    <m:t>−6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/>
                            <a:t> s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0.0001</m:t>
                              </m:r>
                            </m:oMath>
                          </a14:m>
                          <a:r>
                            <a:rPr lang="en-US" sz="2000" b="0" dirty="0"/>
                            <a:t> s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0.01</m:t>
                              </m:r>
                            </m:oMath>
                          </a14:m>
                          <a:r>
                            <a:rPr lang="en-US" sz="2000" b="0" dirty="0"/>
                            <a:t> s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2865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000" b="0" i="0" dirty="0" smtClean="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e>
                                  <m:sub>
                                    <m: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en-US" sz="2000" b="0" i="1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3.3</m:t>
                              </m:r>
                              <m:r>
                                <a:rPr lang="en-US" sz="2000" b="0" i="1" baseline="0" dirty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en-US" sz="2000" b="0" i="1" baseline="0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baseline="0" dirty="0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b="0" i="1" baseline="0" dirty="0" smtClean="0">
                                      <a:latin typeface="Cambria Math" panose="02040503050406030204" pitchFamily="18" charset="0"/>
                                    </a:rPr>
                                    <m:t>−8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baseline="0" dirty="0"/>
                            <a:t> s</a:t>
                          </a:r>
                          <a:endParaRPr lang="en-US" sz="2000" b="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0" i="1" baseline="0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baseline="0" dirty="0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b="0" i="1" baseline="0" dirty="0" smtClean="0">
                                      <a:latin typeface="Cambria Math" panose="02040503050406030204" pitchFamily="18" charset="0"/>
                                    </a:rPr>
                                    <m:t>−5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baseline="0" dirty="0"/>
                            <a:t> s</a:t>
                          </a:r>
                          <a:endParaRPr lang="en-US" sz="2000" b="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baseline="0" dirty="0" smtClean="0">
                                  <a:latin typeface="Cambria Math" panose="02040503050406030204" pitchFamily="18" charset="0"/>
                                </a:rPr>
                                <m:t>0.0017</m:t>
                              </m:r>
                            </m:oMath>
                          </a14:m>
                          <a:r>
                            <a:rPr lang="en-US" sz="2000" b="0" baseline="0" dirty="0"/>
                            <a:t> s</a:t>
                          </a:r>
                          <a:endParaRPr lang="en-US" sz="2000" b="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baseline="0" dirty="0" smtClean="0">
                                  <a:latin typeface="Cambria Math" panose="02040503050406030204" pitchFamily="18" charset="0"/>
                                </a:rPr>
                                <m:t>0.23</m:t>
                              </m:r>
                            </m:oMath>
                          </a14:m>
                          <a:r>
                            <a:rPr lang="en-US" sz="2000" b="0" baseline="0" dirty="0"/>
                            <a:t> s</a:t>
                          </a:r>
                          <a:endParaRPr lang="en-US" sz="2000" b="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2865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000" b="0" baseline="300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0" i="1" baseline="0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baseline="0" dirty="0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b="0" i="1" baseline="0" dirty="0" smtClean="0">
                                      <a:latin typeface="Cambria Math" panose="02040503050406030204" pitchFamily="18" charset="0"/>
                                    </a:rPr>
                                    <m:t>−7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/>
                            <a:t> s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0.001</m:t>
                              </m:r>
                            </m:oMath>
                          </a14:m>
                          <a:r>
                            <a:rPr lang="en-US" sz="2000" b="0" dirty="0"/>
                            <a:t> s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oMath>
                          </a14:m>
                          <a:r>
                            <a:rPr lang="en-US" sz="2000" b="0" dirty="0"/>
                            <a:t> s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27.8</m:t>
                              </m:r>
                            </m:oMath>
                          </a14:m>
                          <a:r>
                            <a:rPr lang="en-US" sz="2000" b="0" baseline="0" dirty="0"/>
                            <a:t> hours</a:t>
                          </a:r>
                          <a:endParaRPr lang="en-US" sz="2000" b="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62865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000" b="0" baseline="300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0" i="1" baseline="0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baseline="0" dirty="0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b="0" i="1" baseline="0" dirty="0" smtClean="0">
                                      <a:latin typeface="Cambria Math" panose="02040503050406030204" pitchFamily="18" charset="0"/>
                                    </a:rPr>
                                    <m:t>−6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/>
                            <a:t> s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oMath>
                          </a14:m>
                          <a:r>
                            <a:rPr lang="en-US" sz="2000" b="0" dirty="0"/>
                            <a:t> s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11.6</m:t>
                              </m:r>
                            </m:oMath>
                          </a14:m>
                          <a:r>
                            <a:rPr lang="en-US" sz="2000" b="0" dirty="0"/>
                            <a:t> days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31,668</m:t>
                              </m:r>
                            </m:oMath>
                          </a14:m>
                          <a:r>
                            <a:rPr lang="en-US" sz="2000" b="0" dirty="0"/>
                            <a:t> years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62865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000" b="0" i="1" baseline="300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0" i="1" baseline="0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baseline="0" dirty="0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b="0" i="1" baseline="0" dirty="0" smtClean="0">
                                      <a:latin typeface="Cambria Math" panose="02040503050406030204" pitchFamily="18" charset="0"/>
                                    </a:rPr>
                                    <m:t>−6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/>
                            <a:t> s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3.4×</m:t>
                              </m:r>
                              <m:sSup>
                                <m:sSupPr>
                                  <m:ctrlP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284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/>
                            <a:t> years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3.1×</m:t>
                              </m:r>
                              <m:sSup>
                                <m:sSupPr>
                                  <m:ctrlP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30086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/>
                            <a:t> years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2.9×</m:t>
                              </m:r>
                              <m:sSup>
                                <m:sSupPr>
                                  <m:ctrlP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3010283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/>
                            <a:t> years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194727748"/>
                  </p:ext>
                </p:extLst>
              </p:nvPr>
            </p:nvGraphicFramePr>
            <p:xfrm>
              <a:off x="609600" y="1676400"/>
              <a:ext cx="10972800" cy="5029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208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2560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64159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946399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628650">
                    <a:tc gridSpan="5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7" t="-2913" r="-278" b="-705825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286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382" t="-102913" r="-731797" b="-6058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82707" t="-102913" r="-496992" b="-6058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11982" t="-102913" r="-204608" b="-6058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30000" t="-102913" r="-122000" b="-6058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73292" t="-102913" r="-1035" b="-6058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286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2"/>
                          <a:stretch>
                            <a:fillRect l="-1382" t="-202913" r="-731797" b="-5058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2"/>
                          <a:stretch>
                            <a:fillRect l="-82707" t="-202913" r="-496992" b="-5058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2"/>
                          <a:stretch>
                            <a:fillRect l="-111982" t="-202913" r="-204608" b="-5058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2"/>
                          <a:stretch>
                            <a:fillRect l="-230000" t="-202913" r="-122000" b="-5058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2"/>
                          <a:stretch>
                            <a:fillRect l="-273292" t="-202913" r="-1035" b="-5058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286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382" t="-300000" r="-731797" b="-4009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82707" t="-300000" r="-496992" b="-4009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11982" t="-300000" r="-204608" b="-4009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30000" t="-300000" r="-122000" b="-4009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73292" t="-300000" r="-1035" b="-4009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286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382" t="-403883" r="-731797" b="-3048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82707" t="-403883" r="-496992" b="-3048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11982" t="-403883" r="-204608" b="-3048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30000" t="-403883" r="-122000" b="-3048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73292" t="-403883" r="-1035" b="-3048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286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382" t="-503883" r="-731797" b="-2048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82707" t="-503883" r="-496992" b="-2048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11982" t="-503883" r="-204608" b="-2048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30000" t="-503883" r="-122000" b="-2048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73292" t="-503883" r="-1035" b="-2048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6286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382" t="-603883" r="-731797" b="-1048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82707" t="-603883" r="-496992" b="-1048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11982" t="-603883" r="-204608" b="-1048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30000" t="-603883" r="-122000" b="-1048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73292" t="-603883" r="-1035" b="-1048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6286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82" t="-703883" r="-731797" b="-48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2707" t="-703883" r="-496992" b="-48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1982" t="-703883" r="-204608" b="-48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30000" t="-703883" r="-122000" b="-48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accent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73292" t="-703883" r="-1035" b="-48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269029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Computing running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With a single </a:t>
                </a:r>
                <a:r>
                  <a:rPr lang="en-US" b="1" dirty="0">
                    <a:solidFill>
                      <a:srgbClr val="0070C0"/>
                    </a:solidFill>
                    <a:latin typeface="Courier New" pitchFamily="49" charset="0"/>
                    <a:cs typeface="Courier New" pitchFamily="49" charset="0"/>
                  </a:rPr>
                  <a:t>for</a:t>
                </a:r>
                <a:r>
                  <a:rPr lang="en-US" dirty="0"/>
                  <a:t> (or other) loop, we simply count the number of operations that must be performed: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Counting multiplies and adds,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– 1</m:t>
                    </m:r>
                  </m:oMath>
                </a14:m>
                <a:r>
                  <a:rPr lang="en-US" dirty="0"/>
                  <a:t> iterations times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operations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= 2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– 2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As a polynomial,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– 2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Θ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372" r="-167" b="-22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33CA020C-9879-43C5-9155-21A19B3EEBC2}"/>
              </a:ext>
            </a:extLst>
          </p:cNvPr>
          <p:cNvSpPr/>
          <p:nvPr/>
        </p:nvSpPr>
        <p:spPr>
          <a:xfrm>
            <a:off x="609600" y="2819400"/>
            <a:ext cx="10972800" cy="1981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nn-NO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nn-NO" sz="2400" b="1" dirty="0">
                <a:latin typeface="Courier New" pitchFamily="49" charset="0"/>
                <a:cs typeface="Courier New" pitchFamily="49" charset="0"/>
              </a:rPr>
              <a:t> p = 0;</a:t>
            </a:r>
          </a:p>
          <a:p>
            <a:pPr>
              <a:buNone/>
            </a:pPr>
            <a:r>
              <a:rPr lang="nn-NO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nn-NO" sz="2400" b="1" dirty="0">
                <a:latin typeface="Courier New" pitchFamily="49" charset="0"/>
                <a:cs typeface="Courier New" pitchFamily="49" charset="0"/>
              </a:rPr>
              <a:t> x = 2;</a:t>
            </a:r>
          </a:p>
          <a:p>
            <a:pPr>
              <a:buNone/>
            </a:pPr>
            <a:r>
              <a:rPr lang="nn-NO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for</a:t>
            </a:r>
            <a:r>
              <a:rPr lang="nn-NO" sz="2400" b="1" dirty="0">
                <a:latin typeface="Courier New" pitchFamily="49" charset="0"/>
                <a:cs typeface="Courier New" pitchFamily="49" charset="0"/>
              </a:rPr>
              <a:t> (</a:t>
            </a:r>
            <a:r>
              <a:rPr lang="nn-NO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nn-NO" sz="2400" b="1" dirty="0">
                <a:latin typeface="Courier New" pitchFamily="49" charset="0"/>
                <a:cs typeface="Courier New" pitchFamily="49" charset="0"/>
              </a:rPr>
              <a:t> i = 2; i &lt;= n; ++i) {</a:t>
            </a:r>
          </a:p>
          <a:p>
            <a:pPr>
              <a:buNone/>
            </a:pPr>
            <a:r>
              <a:rPr lang="nn-NO" sz="2400" b="1" dirty="0">
                <a:latin typeface="Courier New" pitchFamily="49" charset="0"/>
                <a:cs typeface="Courier New" pitchFamily="49" charset="0"/>
              </a:rPr>
              <a:t>	p = (p + i)*x;</a:t>
            </a:r>
          </a:p>
          <a:p>
            <a:pPr>
              <a:buNone/>
            </a:pPr>
            <a:r>
              <a:rPr lang="nn-NO" sz="2400" b="1" dirty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65530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loops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When loops do not depend on each other, we can simply multiply their iterations (and asymptotic bounds)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pPr>
                  <a:buNone/>
                </a:pPr>
                <a:r>
                  <a:rPr lang="en-US" b="1" dirty="0">
                    <a:solidFill>
                      <a:srgbClr val="0070C0"/>
                    </a:solidFill>
                    <a:latin typeface="Courier New" pitchFamily="49" charset="0"/>
                    <a:cs typeface="Courier New" pitchFamily="49" charset="0"/>
                  </a:rPr>
                  <a:t>	</a:t>
                </a: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Clearly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– 1)(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−2)</m:t>
                    </m:r>
                  </m:oMath>
                </a14:m>
                <a:r>
                  <a:rPr lang="en-US" dirty="0"/>
                  <a:t> is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Θ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sym typeface="Symbol"/>
                          </a:rPr>
                          <m:t>𝑛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Symbol"/>
                          </a:rPr>
                          <m:t>2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659" b="-23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27633AAB-B2FF-4E9C-9291-EB3E07864B43}"/>
              </a:ext>
            </a:extLst>
          </p:cNvPr>
          <p:cNvSpPr/>
          <p:nvPr/>
        </p:nvSpPr>
        <p:spPr>
          <a:xfrm>
            <a:off x="612648" y="2971800"/>
            <a:ext cx="10972800" cy="2514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nn-NO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 </a:t>
            </a:r>
            <a:r>
              <a:rPr lang="nn-NO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 = 0;</a:t>
            </a:r>
          </a:p>
          <a:p>
            <a:pPr>
              <a:buNone/>
            </a:pPr>
            <a:r>
              <a:rPr lang="nn-NO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for</a:t>
            </a:r>
            <a:r>
              <a:rPr lang="nn-NO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(</a:t>
            </a:r>
            <a:r>
              <a:rPr lang="nn-NO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nn-NO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i = 2; i &lt;= n; ++i) {</a:t>
            </a:r>
          </a:p>
          <a:p>
            <a:pPr>
              <a:buNone/>
            </a:pPr>
            <a:r>
              <a:rPr lang="nn-NO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nn-NO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for</a:t>
            </a:r>
            <a:r>
              <a:rPr lang="nn-NO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(</a:t>
            </a:r>
            <a:r>
              <a:rPr lang="nn-NO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nn-NO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j = 3; j &lt;= n; ++j) {</a:t>
            </a:r>
          </a:p>
          <a:p>
            <a:pPr>
              <a:buNone/>
            </a:pPr>
            <a:r>
              <a:rPr lang="nn-NO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	++p;</a:t>
            </a:r>
          </a:p>
          <a:p>
            <a:pPr>
              <a:buNone/>
            </a:pPr>
            <a:r>
              <a:rPr lang="nn-NO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}</a:t>
            </a:r>
          </a:p>
          <a:p>
            <a:pPr>
              <a:buNone/>
            </a:pPr>
            <a:r>
              <a:rPr lang="nn-NO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920181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Policies and course overview</a:t>
            </a:r>
          </a:p>
          <a:p>
            <a:r>
              <a:rPr lang="en-US" dirty="0"/>
              <a:t>Graphing functions</a:t>
            </a:r>
          </a:p>
          <a:p>
            <a:r>
              <a:rPr lang="en-US" dirty="0"/>
              <a:t>Big-O, Big-Omega, and Big-Theta notation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Trickier nested loops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When loops depend on each other, we have to do more analysis</a:t>
            </a:r>
          </a:p>
          <a:p>
            <a:pPr>
              <a:buNone/>
            </a:pPr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en-US" dirty="0"/>
              <a:t>What's the running time here?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Arithmetic sequence saves the day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F8EB3E-13E6-49C1-9DD0-D2CE54CB175D}"/>
              </a:ext>
            </a:extLst>
          </p:cNvPr>
          <p:cNvSpPr/>
          <p:nvPr/>
        </p:nvSpPr>
        <p:spPr>
          <a:xfrm>
            <a:off x="381000" y="3200400"/>
            <a:ext cx="10972800" cy="2514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nn-NO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 </a:t>
            </a:r>
            <a:r>
              <a:rPr lang="nn-NO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s = 0;</a:t>
            </a:r>
          </a:p>
          <a:p>
            <a:pPr>
              <a:buNone/>
            </a:pPr>
            <a:r>
              <a:rPr lang="nn-NO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for </a:t>
            </a:r>
            <a:r>
              <a:rPr lang="nn-NO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nn-NO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 </a:t>
            </a:r>
            <a:r>
              <a:rPr lang="nn-NO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 = 1; i &lt;= n; ++i) {</a:t>
            </a:r>
          </a:p>
          <a:p>
            <a:pPr>
              <a:buNone/>
            </a:pPr>
            <a:r>
              <a:rPr lang="nn-NO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for </a:t>
            </a:r>
            <a:r>
              <a:rPr lang="nn-NO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nn-NO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 </a:t>
            </a:r>
            <a:r>
              <a:rPr lang="nn-NO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j = 1; j &lt;= i; ++j) {</a:t>
            </a:r>
          </a:p>
          <a:p>
            <a:pPr>
              <a:buNone/>
            </a:pPr>
            <a:r>
              <a:rPr lang="nn-NO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	s = s + j*(i – j + 1);</a:t>
            </a:r>
          </a:p>
          <a:p>
            <a:pPr>
              <a:buNone/>
            </a:pPr>
            <a:r>
              <a:rPr lang="nn-NO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}</a:t>
            </a:r>
          </a:p>
          <a:p>
            <a:pPr>
              <a:buNone/>
            </a:pPr>
            <a:r>
              <a:rPr lang="nn-NO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97201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Iterations with floor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When loops depend on floor, what happens to the running time?</a:t>
                </a:r>
              </a:p>
              <a:p>
                <a:pPr marL="118872" indent="0">
                  <a:buNone/>
                </a:pPr>
                <a:endParaRPr lang="en-US" dirty="0"/>
              </a:p>
              <a:p>
                <a:pPr marL="118872" indent="0">
                  <a:buNone/>
                </a:pPr>
                <a:endParaRPr lang="en-US" dirty="0"/>
              </a:p>
              <a:p>
                <a:pPr marL="118872" indent="0">
                  <a:buNone/>
                </a:pPr>
                <a:endParaRPr lang="en-US" dirty="0"/>
              </a:p>
              <a:p>
                <a:pPr marL="118872" indent="0">
                  <a:buNone/>
                </a:pPr>
                <a:endParaRPr lang="en-US" dirty="0"/>
              </a:p>
              <a:p>
                <a:r>
                  <a:rPr lang="en-US" dirty="0"/>
                  <a:t>Floor is used implicitly here, because we're using integer division</a:t>
                </a:r>
              </a:p>
              <a:p>
                <a:r>
                  <a:rPr lang="en-US" dirty="0"/>
                  <a:t>What's the running time?  Hint:  Consider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as odd or as even separately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713" b="-22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7C4F54DE-69A9-4D84-8951-9945A9599441}"/>
              </a:ext>
            </a:extLst>
          </p:cNvPr>
          <p:cNvSpPr/>
          <p:nvPr/>
        </p:nvSpPr>
        <p:spPr>
          <a:xfrm>
            <a:off x="609600" y="2895600"/>
            <a:ext cx="10972800" cy="1524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pt-BR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 </a:t>
            </a:r>
            <a:r>
              <a:rPr lang="pt-BR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 = 0;</a:t>
            </a:r>
          </a:p>
          <a:p>
            <a:pPr>
              <a:buNone/>
            </a:pPr>
            <a:r>
              <a:rPr lang="pt-BR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for </a:t>
            </a:r>
            <a:r>
              <a:rPr lang="pt-BR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pt-BR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 </a:t>
            </a:r>
            <a:r>
              <a:rPr lang="pt-BR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 = n/2; i &lt;= n; ++i) {</a:t>
            </a:r>
          </a:p>
          <a:p>
            <a:pPr>
              <a:buNone/>
            </a:pPr>
            <a:r>
              <a:rPr lang="pt-BR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a = n - i;</a:t>
            </a:r>
          </a:p>
          <a:p>
            <a:pPr>
              <a:buNone/>
            </a:pPr>
            <a:r>
              <a:rPr lang="pt-BR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67502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time…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Finish </a:t>
            </a:r>
            <a:r>
              <a:rPr lang="en-US"/>
              <a:t>algorithmic efficiency</a:t>
            </a:r>
          </a:p>
          <a:p>
            <a:r>
              <a:rPr lang="en-US" dirty="0"/>
              <a:t>Exponential and logarithmic 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Start Assignment 1</a:t>
            </a:r>
          </a:p>
          <a:p>
            <a:r>
              <a:rPr lang="en-US" dirty="0"/>
              <a:t>Read 11.4</a:t>
            </a:r>
          </a:p>
          <a:p>
            <a:pPr lvl="1"/>
            <a:r>
              <a:rPr lang="en-US" dirty="0"/>
              <a:t>Prepare a three-sentence summary</a:t>
            </a:r>
          </a:p>
          <a:p>
            <a:r>
              <a:rPr lang="en-US" b="1" dirty="0"/>
              <a:t>Office hours are canceled today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Assignment 1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201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803FC2-55D1-4B23-A1BA-F907E8507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warmup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25D905A-F411-457A-BA23-5F8FE0AC4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75192"/>
            <a:ext cx="7848600" cy="4625609"/>
          </a:xfrm>
        </p:spPr>
        <p:txBody>
          <a:bodyPr>
            <a:normAutofit/>
          </a:bodyPr>
          <a:lstStyle/>
          <a:p>
            <a:r>
              <a:rPr lang="en-US" dirty="0"/>
              <a:t>You have three pitchers whose capacities are three, four, and seven quarts</a:t>
            </a:r>
          </a:p>
          <a:p>
            <a:r>
              <a:rPr lang="en-US" dirty="0"/>
              <a:t>Only the seven-quart pitcher is full</a:t>
            </a:r>
          </a:p>
          <a:p>
            <a:r>
              <a:rPr lang="en-US" dirty="0"/>
              <a:t>Pour the fewest times to separate the water into two-, two-, and three-quart quantities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585109-AAF0-4666-857C-C79392C5C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686800" y="1828800"/>
            <a:ext cx="2200656" cy="329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824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Asymptotic Notations Continued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621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dirty="0"/>
                  <a:t> be real-valued functions defined on the same set of nonnegative real numbers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b="1" i="1" dirty="0"/>
                  <a:t> </a:t>
                </a:r>
                <a:r>
                  <a:rPr lang="en-US" b="1" dirty="0"/>
                  <a:t>is of order at least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dirty="0"/>
                  <a:t>, written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Ω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, </a:t>
                </a:r>
                <a:r>
                  <a:rPr lang="en-US" dirty="0" err="1">
                    <a:sym typeface="Symbol"/>
                  </a:rPr>
                  <a:t>iff</a:t>
                </a:r>
                <a:r>
                  <a:rPr lang="en-US" dirty="0">
                    <a:sym typeface="Symbol"/>
                  </a:rPr>
                  <a:t> there is a positive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𝐴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sym typeface="Symbol"/>
                      </a:rPr>
                      <m:t>∈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ℝ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 </m:t>
                    </m:r>
                  </m:oMath>
                </a14:m>
                <a:r>
                  <a:rPr lang="en-US" dirty="0">
                    <a:sym typeface="Symbol"/>
                  </a:rPr>
                  <a:t>and a nonnegative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𝑎</m:t>
                    </m:r>
                    <m:r>
                      <a:rPr lang="en-US" i="1" dirty="0">
                        <a:latin typeface="Cambria Math" panose="02040503050406030204" pitchFamily="18" charset="0"/>
                        <a:sym typeface="Symbol"/>
                      </a:rPr>
                      <m:t>∈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ℝ</m:t>
                    </m:r>
                  </m:oMath>
                </a14:m>
                <a:r>
                  <a:rPr lang="en-US" dirty="0">
                    <a:sym typeface="Symbol"/>
                  </a:rPr>
                  <a:t> such that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𝐴</m:t>
                    </m:r>
                    <m:d>
                      <m:dPr>
                        <m:begChr m:val="|"/>
                        <m:endChr m:val="|"/>
                        <m:ctrlPr>
                          <a:rPr lang="en-US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sym typeface="Symbol"/>
                          </a:rPr>
                          <m:t>𝑔</m:t>
                        </m:r>
                        <m:d>
                          <m:dPr>
                            <m:ctrlPr>
                              <a:rPr lang="en-US" i="1" dirty="0" smtClean="0">
                                <a:latin typeface="Cambria Math" panose="02040503050406030204" pitchFamily="18" charset="0"/>
                                <a:sym typeface="Symbol"/>
                              </a:rPr>
                            </m:ctrlPr>
                          </m:d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  <a:sym typeface="Symbol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  <a:sym typeface="Symbol"/>
                      </a:rPr>
                      <m:t>≤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|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)|</m:t>
                    </m:r>
                  </m:oMath>
                </a14:m>
                <a:r>
                  <a:rPr lang="en-US" dirty="0">
                    <a:sym typeface="Symbol"/>
                  </a:rPr>
                  <a:t> for all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 &gt; 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𝑎</m:t>
                    </m:r>
                  </m:oMath>
                </a14:m>
                <a:endParaRPr lang="en-US" i="1" dirty="0">
                  <a:sym typeface="Symbol"/>
                </a:endParaRPr>
              </a:p>
              <a:p>
                <a:r>
                  <a:rPr lang="en-US" i="1" dirty="0"/>
                  <a:t>f</a:t>
                </a:r>
                <a:r>
                  <a:rPr lang="en-US" b="1" i="1" dirty="0"/>
                  <a:t> </a:t>
                </a:r>
                <a:r>
                  <a:rPr lang="en-US" b="1" dirty="0"/>
                  <a:t>is of order at most </a:t>
                </a:r>
                <a:r>
                  <a:rPr lang="en-US" i="1" dirty="0"/>
                  <a:t>g</a:t>
                </a:r>
                <a:r>
                  <a:rPr lang="en-US" dirty="0"/>
                  <a:t>, written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  <a:sym typeface="Symbol"/>
                      </a:rPr>
                      <m:t>O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, </a:t>
                </a:r>
                <a:r>
                  <a:rPr lang="en-US" dirty="0" err="1">
                    <a:sym typeface="Symbol"/>
                  </a:rPr>
                  <a:t>iff</a:t>
                </a:r>
                <a:r>
                  <a:rPr lang="en-US" dirty="0">
                    <a:sym typeface="Symbol"/>
                  </a:rPr>
                  <a:t> there is a positive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𝐵</m:t>
                    </m:r>
                    <m:r>
                      <a:rPr lang="en-US" i="1" dirty="0">
                        <a:latin typeface="Cambria Math" panose="02040503050406030204" pitchFamily="18" charset="0"/>
                        <a:sym typeface="Symbol"/>
                      </a:rPr>
                      <m:t>∈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ℝ</m:t>
                    </m:r>
                  </m:oMath>
                </a14:m>
                <a:r>
                  <a:rPr lang="en-US" dirty="0">
                    <a:sym typeface="Symbol"/>
                  </a:rPr>
                  <a:t> and a nonnegative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𝑏</m:t>
                    </m:r>
                    <m:r>
                      <a:rPr lang="en-US" i="1" dirty="0">
                        <a:latin typeface="Cambria Math" panose="02040503050406030204" pitchFamily="18" charset="0"/>
                        <a:sym typeface="Symbol"/>
                      </a:rPr>
                      <m:t>∈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ℝ</m:t>
                    </m:r>
                  </m:oMath>
                </a14:m>
                <a:r>
                  <a:rPr lang="en-US" dirty="0">
                    <a:sym typeface="Symbol"/>
                  </a:rPr>
                  <a:t> such that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sym typeface="Symbol"/>
                          </a:rPr>
                          <m:t>𝑓</m:t>
                        </m:r>
                        <m:d>
                          <m:dPr>
                            <m:ctrlPr>
                              <a:rPr lang="en-US" i="1" dirty="0" smtClean="0">
                                <a:latin typeface="Cambria Math" panose="02040503050406030204" pitchFamily="18" charset="0"/>
                                <a:sym typeface="Symbol"/>
                              </a:rPr>
                            </m:ctrlPr>
                          </m:d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  <a:sym typeface="Symbol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  <a:sym typeface="Symbol"/>
                      </a:rPr>
                      <m:t>≤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  <a:sym typeface="Symbol"/>
                      </a:rPr>
                      <m:t>𝐵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  <a:sym typeface="Symbol"/>
                      </a:rPr>
                      <m:t>|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)| </m:t>
                    </m:r>
                  </m:oMath>
                </a14:m>
                <a:r>
                  <a:rPr lang="en-US" dirty="0">
                    <a:sym typeface="Symbol"/>
                  </a:rPr>
                  <a:t>for all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 &gt; 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𝑏</m:t>
                    </m:r>
                  </m:oMath>
                </a14:m>
                <a:endParaRPr lang="en-US" i="1" dirty="0">
                  <a:sym typeface="Symbol"/>
                </a:endParaRPr>
              </a:p>
              <a:p>
                <a:r>
                  <a:rPr lang="en-US" i="1" dirty="0"/>
                  <a:t>f</a:t>
                </a:r>
                <a:r>
                  <a:rPr lang="en-US" b="1" i="1" dirty="0"/>
                  <a:t> </a:t>
                </a:r>
                <a:r>
                  <a:rPr lang="en-US" b="1" dirty="0"/>
                  <a:t>is of order </a:t>
                </a:r>
                <a:r>
                  <a:rPr lang="en-US" i="1" dirty="0"/>
                  <a:t>g</a:t>
                </a:r>
                <a:r>
                  <a:rPr lang="en-US" dirty="0"/>
                  <a:t>, written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</a:t>
                </a:r>
                <a:r>
                  <a:rPr lang="en-US" dirty="0">
                    <a:sym typeface="Symbol"/>
                  </a:rPr>
                  <a:t>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Θ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, </a:t>
                </a:r>
                <a:r>
                  <a:rPr lang="en-US" dirty="0" err="1">
                    <a:sym typeface="Symbol"/>
                  </a:rPr>
                  <a:t>iff</a:t>
                </a:r>
                <a:r>
                  <a:rPr lang="en-US" dirty="0">
                    <a:sym typeface="Symbol"/>
                  </a:rPr>
                  <a:t> there are positive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𝐵</m:t>
                    </m:r>
                    <m:r>
                      <a:rPr lang="en-US" i="1" dirty="0">
                        <a:latin typeface="Cambria Math" panose="02040503050406030204" pitchFamily="18" charset="0"/>
                        <a:sym typeface="Symbol"/>
                      </a:rPr>
                      <m:t>∈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ℝ</m:t>
                    </m:r>
                  </m:oMath>
                </a14:m>
                <a:r>
                  <a:rPr lang="en-US" dirty="0">
                    <a:sym typeface="Symbol"/>
                  </a:rPr>
                  <a:t> and a nonnegative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𝑘</m:t>
                    </m:r>
                    <m:r>
                      <a:rPr lang="en-US" i="1" dirty="0">
                        <a:latin typeface="Cambria Math" panose="02040503050406030204" pitchFamily="18" charset="0"/>
                        <a:sym typeface="Symbol"/>
                      </a:rPr>
                      <m:t>∈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ℝ</m:t>
                    </m:r>
                  </m:oMath>
                </a14:m>
                <a:r>
                  <a:rPr lang="en-US" dirty="0">
                    <a:sym typeface="Symbol"/>
                  </a:rPr>
                  <a:t> such that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𝐴</m:t>
                    </m:r>
                    <m:d>
                      <m:dPr>
                        <m:begChr m:val="|"/>
                        <m:endChr m:val="|"/>
                        <m:ctrlPr>
                          <a:rPr lang="en-US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sym typeface="Symbol"/>
                          </a:rPr>
                          <m:t>𝑔</m:t>
                        </m:r>
                        <m:d>
                          <m:dPr>
                            <m:ctrlPr>
                              <a:rPr lang="en-US" i="1" dirty="0" smtClean="0">
                                <a:latin typeface="Cambria Math" panose="02040503050406030204" pitchFamily="18" charset="0"/>
                                <a:sym typeface="Symbol"/>
                              </a:rPr>
                            </m:ctrlPr>
                          </m:d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  <a:sym typeface="Symbol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  <a:sym typeface="Symbol"/>
                      </a:rPr>
                      <m:t>≤</m:t>
                    </m:r>
                    <m:d>
                      <m:dPr>
                        <m:begChr m:val="|"/>
                        <m:endChr m:val="|"/>
                        <m:ctrlPr>
                          <a:rPr lang="en-US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sym typeface="Symbol"/>
                          </a:rPr>
                          <m:t>𝑓</m:t>
                        </m:r>
                        <m:d>
                          <m:dPr>
                            <m:ctrlPr>
                              <a:rPr lang="en-US" i="1" dirty="0" smtClean="0">
                                <a:latin typeface="Cambria Math" panose="02040503050406030204" pitchFamily="18" charset="0"/>
                                <a:sym typeface="Symbol"/>
                              </a:rPr>
                            </m:ctrlPr>
                          </m:d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  <a:sym typeface="Symbol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  <a:sym typeface="Symbol"/>
                      </a:rPr>
                      <m:t>≤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  <a:sym typeface="Symbol"/>
                      </a:rPr>
                      <m:t>𝐵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  <a:sym typeface="Symbol"/>
                      </a:rPr>
                      <m:t>|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)|</m:t>
                    </m:r>
                  </m:oMath>
                </a14:m>
                <a:r>
                  <a:rPr lang="en-US" dirty="0">
                    <a:sym typeface="Symbol"/>
                  </a:rPr>
                  <a:t> for all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 &gt; 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𝑘</m:t>
                    </m:r>
                  </m:oMath>
                </a14:m>
                <a:endParaRPr lang="en-US" i="1" dirty="0">
                  <a:sym typeface="Symbol"/>
                </a:endParaRPr>
              </a:p>
              <a:p>
                <a:pPr lvl="1"/>
                <a:endParaRPr lang="en-US" b="1" i="1" dirty="0">
                  <a:sym typeface="Symbol"/>
                </a:endParaRPr>
              </a:p>
              <a:p>
                <a:endParaRPr lang="en-US" b="1" i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3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105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notation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Express the following statements using appropriate notation: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10|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baseline="30000" dirty="0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| ≤ |17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baseline="30000" dirty="0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– 45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baseline="30000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+ 2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+ 8| ≤ 30|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baseline="30000" dirty="0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, for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&gt; 2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15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</m:e>
                    </m:d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15</m:t>
                            </m:r>
                            <m:rad>
                              <m:radPr>
                                <m:degHide m:val="on"/>
                                <m:ctrlP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rad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(2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+9)</m:t>
                            </m:r>
                          </m:num>
                          <m:den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den>
                        </m:f>
                      </m:e>
                    </m:d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15</m:t>
                            </m:r>
                            <m:rad>
                              <m:radPr>
                                <m:degHide m:val="on"/>
                                <m:ctrlP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rad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(2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+9)</m:t>
                            </m:r>
                          </m:num>
                          <m:den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den>
                        </m:f>
                      </m:e>
                    </m:d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45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</m:e>
                    </m:d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&gt;6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Justify the following:</a:t>
                </a:r>
              </a:p>
              <a:p>
                <a:pPr lvl="1"/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15</m:t>
                            </m:r>
                            <m:rad>
                              <m:radPr>
                                <m:degHide m:val="on"/>
                                <m:ctrlP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rad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(2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+9)</m:t>
                            </m:r>
                          </m:num>
                          <m:den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 is </a:t>
                </a:r>
                <a:r>
                  <a:rPr lang="en-US" b="1" dirty="0">
                    <a:sym typeface="Symbol"/>
                  </a:rPr>
                  <a:t>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sym typeface="Symbol"/>
                      </a:rPr>
                      <m:t>Θ</m:t>
                    </m:r>
                    <m:r>
                      <a:rPr lang="en-US" b="0" i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sym typeface="Symbol"/>
                          </a:rPr>
                          <m:t>𝑥</m:t>
                        </m:r>
                      </m:e>
                    </m:rad>
                    <m:r>
                      <a:rPr lang="en-US" b="0" i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7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570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Properties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Ω</m:t>
                    </m:r>
                  </m:oMath>
                </a14:m>
                <a:r>
                  <a:rPr lang="en-US" dirty="0">
                    <a:sym typeface="Symbol"/>
                  </a:rPr>
                  <a:t>-,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  <a:sym typeface="Symbol"/>
                      </a:rPr>
                      <m:t>O</m:t>
                    </m:r>
                  </m:oMath>
                </a14:m>
                <a:r>
                  <a:rPr lang="en-US" dirty="0">
                    <a:sym typeface="Symbol"/>
                  </a:rPr>
                  <a:t>-,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Θ</m:t>
                    </m:r>
                  </m:oMath>
                </a14:m>
                <a:r>
                  <a:rPr lang="en-US" dirty="0">
                    <a:sym typeface="Symbol"/>
                  </a:rPr>
                  <a:t>-notation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,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dirty="0"/>
                  <a:t>,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be real-valued functions defined on the same set of nonnegative real numbers</a:t>
                </a:r>
              </a:p>
              <a:p>
                <a:pPr marL="633222" indent="-51435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Ω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dirty="0">
                    <a:sym typeface="Symbol"/>
                  </a:rPr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  <a:sym typeface="Symbol"/>
                      </a:rPr>
                      <m:t>O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 </a:t>
                </a:r>
                <a:r>
                  <a:rPr lang="en-US" dirty="0" err="1">
                    <a:sym typeface="Symbol"/>
                  </a:rPr>
                  <a:t>iff</a:t>
                </a:r>
                <a:r>
                  <a:rPr lang="en-US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dirty="0">
                    <a:sym typeface="Symbol"/>
                  </a:rPr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Θ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endParaRPr lang="en-US" dirty="0">
                  <a:sym typeface="Symbol"/>
                </a:endParaRPr>
              </a:p>
              <a:p>
                <a:pPr marL="633222" indent="-51435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Ω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 </a:t>
                </a:r>
                <a:r>
                  <a:rPr lang="en-US" dirty="0" err="1">
                    <a:sym typeface="Symbol"/>
                  </a:rPr>
                  <a:t>iff</a:t>
                </a:r>
                <a:r>
                  <a:rPr lang="en-US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dirty="0">
                    <a:sym typeface="Symbol"/>
                  </a:rPr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  <a:sym typeface="Symbol"/>
                      </a:rPr>
                      <m:t>O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endParaRPr lang="en-US" dirty="0">
                  <a:sym typeface="Symbol"/>
                </a:endParaRPr>
              </a:p>
              <a:p>
                <a:pPr marL="633222" indent="-51435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Ω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dirty="0">
                    <a:sym typeface="Symbol"/>
                  </a:rPr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  <a:sym typeface="Symbol"/>
                      </a:rPr>
                      <m:t>O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,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dirty="0">
                    <a:sym typeface="Symbol"/>
                  </a:rPr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Θ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endParaRPr lang="en-US" dirty="0">
                  <a:sym typeface="Symbol"/>
                </a:endParaRPr>
              </a:p>
              <a:p>
                <a:pPr marL="633222" indent="-514350">
                  <a:buFont typeface="+mj-lt"/>
                  <a:buAutoNum type="arabicPeriod"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  <a:sym typeface="Symbol"/>
                      </a:rPr>
                      <m:t>O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dirty="0">
                    <a:sym typeface="Symbol"/>
                  </a:rPr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  <a:sym typeface="Symbol"/>
                      </a:rPr>
                      <m:t>O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h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 then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dirty="0">
                    <a:sym typeface="Symbol"/>
                  </a:rPr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  <a:sym typeface="Symbol"/>
                      </a:rPr>
                      <m:t>O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h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endParaRPr lang="en-US" dirty="0">
                  <a:sym typeface="Symbol"/>
                </a:endParaRPr>
              </a:p>
              <a:p>
                <a:pPr marL="633222" indent="-514350">
                  <a:buFont typeface="+mj-lt"/>
                  <a:buAutoNum type="arabicPeriod"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  <a:sym typeface="Symbol"/>
                      </a:rPr>
                      <m:t>O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𝑐</m:t>
                    </m:r>
                  </m:oMath>
                </a14:m>
                <a:r>
                  <a:rPr lang="en-US" dirty="0">
                    <a:sym typeface="Symbol"/>
                  </a:rPr>
                  <a:t> is a positive real, then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𝑐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sym typeface="Symbol"/>
                      </a:rPr>
                      <m:t>⋅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dirty="0">
                    <a:sym typeface="Symbol"/>
                  </a:rPr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  <a:sym typeface="Symbol"/>
                      </a:rPr>
                      <m:t>O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endParaRPr lang="en-US" dirty="0">
                  <a:sym typeface="Symbol"/>
                </a:endParaRPr>
              </a:p>
              <a:p>
                <a:pPr marL="633222" indent="-514350">
                  <a:buFont typeface="+mj-lt"/>
                  <a:buAutoNum type="arabicPeriod"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  <a:sym typeface="Symbol"/>
                      </a:rPr>
                      <m:t>O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h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dirty="0">
                    <a:sym typeface="Symbol"/>
                  </a:rPr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  <a:sym typeface="Symbol"/>
                      </a:rPr>
                      <m:t>O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 then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 + 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dirty="0">
                    <a:sym typeface="Symbol"/>
                  </a:rPr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  <a:sym typeface="Symbol"/>
                      </a:rPr>
                      <m:t>O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𝐺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 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𝐺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 = </m:t>
                    </m:r>
                    <m:r>
                      <m:rPr>
                        <m:sty m:val="p"/>
                      </m:rP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max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⁡(|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h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)|,|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)|)</m:t>
                    </m:r>
                  </m:oMath>
                </a14:m>
                <a:r>
                  <a:rPr lang="en-US" dirty="0">
                    <a:sym typeface="Symbol"/>
                  </a:rPr>
                  <a:t> for all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</m:oMath>
                </a14:m>
                <a:endParaRPr lang="en-US" i="1" dirty="0">
                  <a:sym typeface="Symbol"/>
                </a:endParaRPr>
              </a:p>
              <a:p>
                <a:pPr marL="633222" indent="-514350">
                  <a:buFont typeface="+mj-lt"/>
                  <a:buAutoNum type="arabicPeriod"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  <a:sym typeface="Symbol"/>
                      </a:rPr>
                      <m:t>O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h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dirty="0">
                    <a:sym typeface="Symbol"/>
                  </a:rPr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  <a:sym typeface="Symbol"/>
                      </a:rPr>
                      <m:t>O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r>
                  <a:rPr lang="en-US" dirty="0">
                    <a:sym typeface="Symbol"/>
                  </a:rPr>
                  <a:t> then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𝑓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sym typeface="Symbol"/>
                          </a:rPr>
                          <m:t>𝑥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  <a:sym typeface="Symbol"/>
                      </a:rPr>
                      <m:t>⋅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dirty="0">
                    <a:sym typeface="Symbol"/>
                  </a:rPr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  <a:sym typeface="Symbol"/>
                      </a:rPr>
                      <m:t>O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h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sym typeface="Symbol"/>
                          </a:rPr>
                          <m:t>𝑥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  <a:sym typeface="Symbol"/>
                      </a:rPr>
                      <m:t>⋅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sym typeface="Symbol"/>
                      </a:rPr>
                      <m:t>))</m:t>
                    </m:r>
                  </m:oMath>
                </a14:m>
                <a:endParaRPr lang="en-US" dirty="0">
                  <a:sym typeface="Symbol"/>
                </a:endParaRPr>
              </a:p>
              <a:p>
                <a:endParaRPr lang="en-US" dirty="0">
                  <a:sym typeface="Symbol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67" t="-2372" r="-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770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7166</TotalTime>
  <Words>1607</Words>
  <Application>Microsoft Office PowerPoint</Application>
  <PresentationFormat>Widescreen</PresentationFormat>
  <Paragraphs>185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Calibri</vt:lpstr>
      <vt:lpstr>Cambria Math</vt:lpstr>
      <vt:lpstr>Corbel</vt:lpstr>
      <vt:lpstr>Courier New</vt:lpstr>
      <vt:lpstr>Symbol</vt:lpstr>
      <vt:lpstr>Wingdings</vt:lpstr>
      <vt:lpstr>Wingdings 2</vt:lpstr>
      <vt:lpstr>Wingdings 3</vt:lpstr>
      <vt:lpstr>Module</vt:lpstr>
      <vt:lpstr>COMP 2230</vt:lpstr>
      <vt:lpstr>Last time</vt:lpstr>
      <vt:lpstr>Questions?</vt:lpstr>
      <vt:lpstr>Assignment 1</vt:lpstr>
      <vt:lpstr>Logical warmup</vt:lpstr>
      <vt:lpstr>Asymptotic Notations Continued</vt:lpstr>
      <vt:lpstr>Definitions</vt:lpstr>
      <vt:lpstr>Using the notation</vt:lpstr>
      <vt:lpstr>Properties of Ω-, O-, and Θ-notation</vt:lpstr>
      <vt:lpstr>Orders of functions</vt:lpstr>
      <vt:lpstr>Proving bounds</vt:lpstr>
      <vt:lpstr>Polynomials</vt:lpstr>
      <vt:lpstr>Algorithm Efficiency</vt:lpstr>
      <vt:lpstr>Algorithm Efficiency</vt:lpstr>
      <vt:lpstr>Extending notation to algorithms</vt:lpstr>
      <vt:lpstr>Running time</vt:lpstr>
      <vt:lpstr>Time</vt:lpstr>
      <vt:lpstr>Computing running time</vt:lpstr>
      <vt:lpstr>Nested loops</vt:lpstr>
      <vt:lpstr>Trickier nested loops</vt:lpstr>
      <vt:lpstr>Iterations with floor</vt:lpstr>
      <vt:lpstr>Upcoming</vt:lpstr>
      <vt:lpstr>Next time…</vt:lpstr>
      <vt:lpstr>Reminders</vt:lpstr>
    </vt:vector>
  </TitlesOfParts>
  <Company>Elizabethtown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CS121</dc:title>
  <dc:creator>your username</dc:creator>
  <cp:lastModifiedBy>Wittman, Barry</cp:lastModifiedBy>
  <cp:revision>481</cp:revision>
  <dcterms:created xsi:type="dcterms:W3CDTF">2009-08-24T20:26:10Z</dcterms:created>
  <dcterms:modified xsi:type="dcterms:W3CDTF">2026-08-21T14:14:09Z</dcterms:modified>
</cp:coreProperties>
</file>